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64" r:id="rId6"/>
    <p:sldId id="259" r:id="rId7"/>
    <p:sldId id="261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296" autoAdjust="0"/>
  </p:normalViewPr>
  <p:slideViewPr>
    <p:cSldViewPr snapToGrid="0">
      <p:cViewPr varScale="1">
        <p:scale>
          <a:sx n="101" d="100"/>
          <a:sy n="101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AC6E8-1565-44F7-89AD-1A34EB614336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FA7FD-469C-401E-AB2E-F226B4975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03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FA7FD-469C-401E-AB2E-F226B49751C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09890A-09D6-EFCB-CDB8-7CE495A44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CCA4DB3-DDAE-2187-C6D3-F703BC79A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896368-99DA-1555-3644-8FCAB288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92DF-AF55-4D8C-B49A-635C1650EC56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0AB331-EA20-C25D-5F3F-B802072EB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362852-8FC8-944D-2398-3352E13D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44AF-A051-43F0-9DF6-C5E741C2B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2422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89F4B9-2FC8-D28C-9542-0E836DF5F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FF80747-C321-F9E1-45CF-8E7C644CD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0AB883-9456-4B68-D5BE-CCFF16F33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92DF-AF55-4D8C-B49A-635C1650EC56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E6C7CC-5671-69E8-FA03-8C5C4CE7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E854AA-D0E8-B573-D2B5-137A85C50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44AF-A051-43F0-9DF6-C5E741C2B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224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068CB95-733A-80BB-5BF2-3A589D6EFD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2FEF183-E2A4-6ADF-4943-7B19F4E41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220B24-7BDC-03B2-E332-8689B06CB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92DF-AF55-4D8C-B49A-635C1650EC56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51A72B-5646-B390-A44D-4E17C6AFB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F9BA69-542D-F69D-B653-566E2014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44AF-A051-43F0-9DF6-C5E741C2B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52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A8E680-908F-4F18-376F-EE24BF8A2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02B46A-2358-953B-4095-17F59C1E6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F252DA-F96C-96A0-45B4-7D98683C7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92DF-AF55-4D8C-B49A-635C1650EC56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C12C0B-0101-D2A3-D527-B955607E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9309E9-E079-7018-0FC2-8112955A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44AF-A051-43F0-9DF6-C5E741C2B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064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C4FAC7-86A6-ADA5-B8F3-C5FA7057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A9C98D-106C-7FA5-396D-767DFBA94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6F774E-2B2B-7B77-DB08-ABF5D22E6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92DF-AF55-4D8C-B49A-635C1650EC56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3765C-5D6A-300A-95A7-B44089984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39DF03-46E3-4B6F-4372-2C440844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44AF-A051-43F0-9DF6-C5E741C2B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4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D04CC6-E9EA-002B-EDF6-D9AE2D7B4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67B299-39C6-C02C-6687-4B15514FC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60C0F62-91F4-7EEB-F475-3B928154E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06ACD2-47A2-017A-74A3-4DEDE2384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92DF-AF55-4D8C-B49A-635C1650EC56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4C2D6E-E506-380E-ABD8-EDCED367A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ADD053-B842-A59E-FD5F-DD29CE2E9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44AF-A051-43F0-9DF6-C5E741C2B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414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76A0FA-CB2B-1628-6493-26485CDCE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4225DB-316C-B8D4-4A82-14DAE219F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406050-508A-706F-7E96-ED779AB5B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F6B40FF-441D-DEA9-B4E7-329D5962D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B8B5AF-D6B4-A642-938A-AEA4C162CE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0E7AE5-ADAD-173E-DD65-251FD480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92DF-AF55-4D8C-B49A-635C1650EC56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19B01B-CD8A-EF96-1915-F06D33F2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0C2A162-B223-0576-34C2-503C929E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44AF-A051-43F0-9DF6-C5E741C2B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18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EE75B6-8304-1EF8-0395-39054290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33DD7F-E4C6-09BC-CF85-5B18BD137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92DF-AF55-4D8C-B49A-635C1650EC56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4F0A57-50B1-68FB-2761-D73415C35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F85E14-0014-FEDF-81C2-482E0DBC7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44AF-A051-43F0-9DF6-C5E741C2B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251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4994E85-D860-B68D-1E60-0E1AEAE92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92DF-AF55-4D8C-B49A-635C1650EC56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4AFB091-49BB-E7A8-FF77-30EA8A8F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A582C7-A982-AB7E-CD32-904B2277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44AF-A051-43F0-9DF6-C5E741C2B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974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D123C2-6B26-2EE5-AB7C-F05FCC18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260986-217B-F17F-09F9-A302142A2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429C97-0A73-6F8E-D0EC-DE46E87EA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969312-0CF9-A739-2739-3C9A77A49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92DF-AF55-4D8C-B49A-635C1650EC56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80D0B4-10AE-CB0A-A421-09927EE45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52B6BD-B1DC-E54C-CC8C-BE89948D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44AF-A051-43F0-9DF6-C5E741C2B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52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0FB1A-812B-5DDE-2893-FE20C6B9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A50BDF8-3804-8E1E-AA1A-AF3183FE9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8BCB20-A184-2A2B-F0A5-F39D965E1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32458C-C1D3-22C2-3589-42595F75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92DF-AF55-4D8C-B49A-635C1650EC56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2D6C12-EC8B-535B-F59D-5B4F1EB49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68B1CD-3D1A-DD68-B7CC-CCC6A983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44AF-A051-43F0-9DF6-C5E741C2B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08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710E739-0B57-5F28-44E8-92F10C853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D42D98-069D-A986-CE17-83BB66A38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F28D33-5248-0B51-AC52-53E7E42466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DA92DF-AF55-4D8C-B49A-635C1650EC56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9D82A1-9CB7-760A-5276-9590893F6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E117B8-8D65-8D3F-8C3F-A46B08D63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A144AF-A051-43F0-9DF6-C5E741C2B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38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6058AF46-F618-3B67-971E-4374AEAD6F4C}"/>
              </a:ext>
            </a:extLst>
          </p:cNvPr>
          <p:cNvGrpSpPr/>
          <p:nvPr/>
        </p:nvGrpSpPr>
        <p:grpSpPr>
          <a:xfrm>
            <a:off x="0" y="12158"/>
            <a:ext cx="12192000" cy="6833684"/>
            <a:chOff x="0" y="12158"/>
            <a:chExt cx="12192000" cy="683368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D419DAA-BC88-6E51-6CAB-658C40E06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58"/>
              <a:ext cx="12192000" cy="6833684"/>
            </a:xfrm>
            <a:prstGeom prst="rect">
              <a:avLst/>
            </a:prstGeom>
          </p:spPr>
        </p:pic>
        <p:pic>
          <p:nvPicPr>
            <p:cNvPr id="8" name="Image 5" descr="logo avec moteur">
              <a:extLst>
                <a:ext uri="{FF2B5EF4-FFF2-40B4-BE49-F238E27FC236}">
                  <a16:creationId xmlns:a16="http://schemas.microsoft.com/office/drawing/2014/main" id="{929C8334-E1FD-9A37-FFE7-77E00E64672C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10877940" y="238607"/>
              <a:ext cx="1046880" cy="92808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D9B7EDA-D73E-7D40-41E3-7B04A8F42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6126" y="2299369"/>
            <a:ext cx="5967663" cy="2558130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B365746-1810-C66C-98A3-9815DBE7D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502317"/>
            <a:ext cx="12191999" cy="2111626"/>
          </a:xfrm>
        </p:spPr>
        <p:txBody>
          <a:bodyPr>
            <a:noAutofit/>
          </a:bodyPr>
          <a:lstStyle/>
          <a:p>
            <a:r>
              <a:rPr lang="fr-FR" sz="5400" dirty="0">
                <a:solidFill>
                  <a:srgbClr val="FF00FF"/>
                </a:solidFill>
              </a:rPr>
              <a:t>Le COMINAC</a:t>
            </a:r>
          </a:p>
          <a:p>
            <a:r>
              <a:rPr lang="fr-FR" sz="5400" dirty="0">
                <a:solidFill>
                  <a:srgbClr val="FF00FF"/>
                </a:solidFill>
              </a:rPr>
              <a:t>De 2005 à 2025 : 20 ans d’activités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A8E97B8-FC7F-6D6F-1CC6-E2947FE84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40" y="3188242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63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9E4DF0A-8F8D-96C3-93F6-1B031253B5E9}"/>
              </a:ext>
            </a:extLst>
          </p:cNvPr>
          <p:cNvGrpSpPr/>
          <p:nvPr/>
        </p:nvGrpSpPr>
        <p:grpSpPr>
          <a:xfrm>
            <a:off x="0" y="12158"/>
            <a:ext cx="12192000" cy="6833684"/>
            <a:chOff x="0" y="12158"/>
            <a:chExt cx="12192000" cy="683368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DE5596B-2DF3-8A98-0AB2-24D8BC2F3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58"/>
              <a:ext cx="12192000" cy="6833684"/>
            </a:xfrm>
            <a:prstGeom prst="rect">
              <a:avLst/>
            </a:prstGeom>
          </p:spPr>
        </p:pic>
        <p:pic>
          <p:nvPicPr>
            <p:cNvPr id="4" name="Image 5" descr="logo avec moteur">
              <a:extLst>
                <a:ext uri="{FF2B5EF4-FFF2-40B4-BE49-F238E27FC236}">
                  <a16:creationId xmlns:a16="http://schemas.microsoft.com/office/drawing/2014/main" id="{FC83A967-7D3C-AECA-59F0-7A4F550B43EA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10877940" y="238607"/>
              <a:ext cx="1046880" cy="92808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63C34FA-F90D-DF69-9E8A-BE92ACD07B10}"/>
              </a:ext>
            </a:extLst>
          </p:cNvPr>
          <p:cNvSpPr txBox="1"/>
          <p:nvPr/>
        </p:nvSpPr>
        <p:spPr>
          <a:xfrm>
            <a:off x="775142" y="1013476"/>
            <a:ext cx="10904338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2005 : </a:t>
            </a:r>
          </a:p>
          <a:p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	Assemblée Générale du 6 septembre 2005 : </a:t>
            </a:r>
            <a:r>
              <a:rPr lang="fr-FR" sz="1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Réactivation du fonctionnement du Cominac</a:t>
            </a:r>
          </a:p>
          <a:p>
            <a:pPr marL="0" lvl="1"/>
            <a:endParaRPr lang="fr-FR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0" lvl="1"/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2006 </a:t>
            </a: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  <a:p>
            <a:pPr marL="0" lvl="1"/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	19 novembre : </a:t>
            </a:r>
            <a:r>
              <a:rPr lang="fr-FR" sz="1400" kern="0" dirty="0">
                <a:effectLst/>
                <a:latin typeface="Comic Sans MS" panose="030F0702030302020204" pitchFamily="66" charset="0"/>
              </a:rPr>
              <a:t>repas de fin d’année  « Chez Jenny » </a:t>
            </a: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suivi d’un spectacle au Caveau de la République</a:t>
            </a:r>
          </a:p>
          <a:p>
            <a:pPr marL="0" lvl="1"/>
            <a:endParaRPr lang="fr-FR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0" lvl="1"/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2007 </a:t>
            </a: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fr-FR" sz="14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	le samedi 16 juin : une journée Ballade Fluviale avec le déjeuner "Chez Gégène".</a:t>
            </a:r>
            <a:endParaRPr lang="fr-FR" sz="14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544513" lvl="2">
              <a:spcBef>
                <a:spcPts val="600"/>
              </a:spcBef>
            </a:pP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	Sortie d’automne en Champagne : déjeuner à la Touraine Champenoise puis visite des caves « Champagne Chauvet »</a:t>
            </a:r>
          </a:p>
          <a:p>
            <a:pPr marL="87313" lvl="1">
              <a:spcBef>
                <a:spcPts val="600"/>
              </a:spcBef>
            </a:pP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	Du 3 au 7 décembre : forum 747 Cité PN</a:t>
            </a:r>
          </a:p>
          <a:p>
            <a:pPr marL="87313" lvl="1"/>
            <a:endParaRPr lang="fr-FR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2008 </a:t>
            </a: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r>
              <a:rPr kumimoji="0" lang="fr-FR" altLang="fr-FR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déjeuner au Golf d'Etiolles le 21 mai 2008</a:t>
            </a:r>
            <a:endParaRPr kumimoji="0" lang="fr-FR" altLang="fr-FR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25 novembre 2008 :  visite du synchrotron à Saint Aubin, plateau de Saclay, suivie du déjeuner à l’Atlas du Maroc 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effectLst/>
            </a:endParaRPr>
          </a:p>
          <a:p>
            <a:pPr>
              <a:spcBef>
                <a:spcPts val="600"/>
              </a:spcBef>
            </a:pP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	11 décembre 2008 :  déjeuner Assemblée Générale à la Chaumière à Athis-Mons</a:t>
            </a:r>
          </a:p>
          <a:p>
            <a:pPr>
              <a:spcBef>
                <a:spcPts val="600"/>
              </a:spcBef>
            </a:pPr>
            <a:endParaRPr lang="fr-FR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2009</a:t>
            </a: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: </a:t>
            </a:r>
          </a:p>
          <a:p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	14 mars 2009 : visite de l’Assemblée Nationale</a:t>
            </a:r>
          </a:p>
          <a:p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	12 et 13 septembre 2009 : séjour à Angers avec visites dont le Musée Aéronautique d’Angers</a:t>
            </a:r>
          </a:p>
          <a:p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endParaRPr lang="fr-FR" sz="1400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Création de panneaux d’exposition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Exposition au musée Régional de l’air d’Angers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Vidéos « Fonction OMN » </a:t>
            </a:r>
          </a:p>
          <a:p>
            <a:pPr marL="0" lvl="2"/>
            <a:endParaRPr lang="fr-FR" sz="1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833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39A29-9D45-E009-5320-1054CC67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03195DC6-E63A-9D0B-29B8-270633F52410}"/>
              </a:ext>
            </a:extLst>
          </p:cNvPr>
          <p:cNvGrpSpPr/>
          <p:nvPr/>
        </p:nvGrpSpPr>
        <p:grpSpPr>
          <a:xfrm>
            <a:off x="0" y="12158"/>
            <a:ext cx="12192000" cy="6833684"/>
            <a:chOff x="0" y="12158"/>
            <a:chExt cx="12192000" cy="683368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F127C24-A7B2-CD4B-BF2E-72DBA4EF5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58"/>
              <a:ext cx="12192000" cy="6833684"/>
            </a:xfrm>
            <a:prstGeom prst="rect">
              <a:avLst/>
            </a:prstGeom>
          </p:spPr>
        </p:pic>
        <p:pic>
          <p:nvPicPr>
            <p:cNvPr id="5" name="Image 5" descr="logo avec moteur">
              <a:extLst>
                <a:ext uri="{FF2B5EF4-FFF2-40B4-BE49-F238E27FC236}">
                  <a16:creationId xmlns:a16="http://schemas.microsoft.com/office/drawing/2014/main" id="{4F421E31-ACC8-7875-10B4-6DE4DB8E9032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10877940" y="238607"/>
              <a:ext cx="1046880" cy="92808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EDF59D9-EB3D-299F-3362-8DB0043820CB}"/>
              </a:ext>
            </a:extLst>
          </p:cNvPr>
          <p:cNvSpPr txBox="1"/>
          <p:nvPr/>
        </p:nvSpPr>
        <p:spPr>
          <a:xfrm>
            <a:off x="463061" y="1068281"/>
            <a:ext cx="11728939" cy="595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0" lvl="2"/>
            <a:r>
              <a:rPr lang="fr-FR" sz="1400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2010 :</a:t>
            </a:r>
          </a:p>
          <a:p>
            <a:pPr marL="719138">
              <a:spcBef>
                <a:spcPts val="600"/>
              </a:spcBef>
            </a:pP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Du 11 au 13 juin : visite région de Vannes </a:t>
            </a:r>
          </a:p>
          <a:p>
            <a:pPr marL="719138">
              <a:spcBef>
                <a:spcPts val="600"/>
              </a:spcBef>
            </a:pP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Octobre : Soirée cabaret Happy Days</a:t>
            </a:r>
          </a:p>
          <a:p>
            <a:pPr marL="719138"/>
            <a:endParaRPr lang="fr-FR" sz="14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2011 </a:t>
            </a: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  <a:p>
            <a:pPr marL="719138" algn="l">
              <a:spcBef>
                <a:spcPts val="600"/>
              </a:spcBef>
              <a:tabLst>
                <a:tab pos="719138" algn="l"/>
              </a:tabLst>
            </a:pPr>
            <a:r>
              <a:rPr lang="fr-FR" sz="1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Repas de début d’année prévu le 27 janvier 2011 à midi au restaurant « la marée » à Rungis </a:t>
            </a:r>
          </a:p>
          <a:p>
            <a:pPr marL="719138" algn="l">
              <a:spcBef>
                <a:spcPts val="600"/>
              </a:spcBef>
              <a:tabLst>
                <a:tab pos="719138" algn="l"/>
              </a:tabLst>
            </a:pPr>
            <a:r>
              <a:rPr lang="fr-FR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le 24 mai : visite site Airbus avec le Béluga et l’A 380 et déjeuner au Cantou</a:t>
            </a:r>
            <a:endParaRPr lang="fr-FR" sz="1400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719138" lvl="2">
              <a:spcBef>
                <a:spcPts val="600"/>
              </a:spcBef>
            </a:pPr>
            <a:r>
              <a:rPr lang="fr-FR" sz="1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Sortie meeting aérien de Guéret-Montluçon du 17 au </a:t>
            </a:r>
            <a:r>
              <a:rPr lang="fr-FR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20</a:t>
            </a:r>
            <a:r>
              <a:rPr lang="fr-FR" sz="1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juin, une exposition Cominac est prévue. </a:t>
            </a:r>
          </a:p>
          <a:p>
            <a:pPr marL="719138" lvl="2">
              <a:spcBef>
                <a:spcPts val="600"/>
              </a:spcBef>
            </a:pPr>
            <a:r>
              <a:rPr lang="fr-FR" sz="1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Sortie d’Automne prévue à Rocamadour à l’occasion de la fête des montgolfières du 24 </a:t>
            </a:r>
            <a:r>
              <a:rPr lang="fr-FR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au</a:t>
            </a:r>
            <a:r>
              <a:rPr lang="fr-FR" sz="1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27 septembre. </a:t>
            </a:r>
          </a:p>
          <a:p>
            <a:pPr marL="719138" lvl="2">
              <a:spcBef>
                <a:spcPts val="600"/>
              </a:spcBef>
            </a:pPr>
            <a:endParaRPr lang="fr-FR" sz="1400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719138" lvl="2">
              <a:spcBef>
                <a:spcPts val="600"/>
              </a:spcBef>
            </a:pPr>
            <a:r>
              <a:rPr lang="fr-FR" sz="1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Assemblée générale le 1er décembre 2011 </a:t>
            </a:r>
          </a:p>
          <a:p>
            <a:pPr marL="719138"/>
            <a:endParaRPr lang="fr-FR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2012</a:t>
            </a: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:</a:t>
            </a:r>
          </a:p>
          <a:p>
            <a:pPr marL="719138">
              <a:spcAft>
                <a:spcPts val="500"/>
              </a:spcAft>
              <a:buNone/>
            </a:pP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D</a:t>
            </a: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ésormais notre profession est représentée au musée de l'Air du Bourget à l'intérieur du Boeing 747 par affichage des panneaux expliquant l'évolution du métier.</a:t>
            </a:r>
          </a:p>
          <a:p>
            <a:pPr marL="719138">
              <a:spcAft>
                <a:spcPts val="500"/>
              </a:spcAft>
              <a:buNone/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Un projet de film représentant la profession est en cours.</a:t>
            </a:r>
          </a:p>
          <a:p>
            <a:pPr marL="719138">
              <a:spcAft>
                <a:spcPts val="500"/>
              </a:spcAft>
            </a:pPr>
            <a:r>
              <a:rPr lang="fr-FR" sz="1400" dirty="0">
                <a:latin typeface="Comic Sans MS" panose="030F0702030302020204" pitchFamily="66" charset="0"/>
                <a:ea typeface="Times New Roman" panose="02020603050405020304" pitchFamily="18" charset="0"/>
              </a:rPr>
              <a:t>Le 26 janvier 2012 : repas de début d’année au Pied de Cochon</a:t>
            </a:r>
            <a:endParaRPr lang="fr-FR" sz="14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719138">
              <a:spcAft>
                <a:spcPts val="500"/>
              </a:spcAft>
              <a:buNone/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Du 21 au 25 mai, la sortie de printemps sur le canal du Midi a été un succès. </a:t>
            </a:r>
          </a:p>
          <a:p>
            <a:pPr marL="719138">
              <a:spcAft>
                <a:spcPts val="500"/>
              </a:spcAft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11 octobre : la sortie d’automne s’est déroulée dans une bonne ambiance lors de la visite des passages couverts à Paris</a:t>
            </a:r>
            <a:r>
              <a:rPr lang="fr-FR" sz="18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</a:p>
          <a:p>
            <a:pPr marL="719138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468F86-230D-2AAF-B79B-61530D9D0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562" y="3068064"/>
            <a:ext cx="2010258" cy="133517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C8B053-AB62-B98C-FE56-8CAC03194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281845" y="1068281"/>
            <a:ext cx="2091370" cy="13890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7DED485-8E72-597F-26F7-3AB1C4F941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4535" y="4914200"/>
            <a:ext cx="1814377" cy="120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06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14560-EFAE-77DD-60EE-F460B8017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7D74173-57DE-E757-A81A-A716A2B07B73}"/>
              </a:ext>
            </a:extLst>
          </p:cNvPr>
          <p:cNvGrpSpPr/>
          <p:nvPr/>
        </p:nvGrpSpPr>
        <p:grpSpPr>
          <a:xfrm>
            <a:off x="0" y="12158"/>
            <a:ext cx="12192000" cy="6833684"/>
            <a:chOff x="0" y="12158"/>
            <a:chExt cx="12192000" cy="683368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C5039A4-0C75-CECE-8703-2B833A43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158"/>
              <a:ext cx="12192000" cy="6833684"/>
            </a:xfrm>
            <a:prstGeom prst="rect">
              <a:avLst/>
            </a:prstGeom>
          </p:spPr>
        </p:pic>
        <p:pic>
          <p:nvPicPr>
            <p:cNvPr id="8" name="Image 5" descr="logo avec moteur">
              <a:extLst>
                <a:ext uri="{FF2B5EF4-FFF2-40B4-BE49-F238E27FC236}">
                  <a16:creationId xmlns:a16="http://schemas.microsoft.com/office/drawing/2014/main" id="{AFA91300-908C-1577-7256-B1D368513BD9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10877940" y="238607"/>
              <a:ext cx="1046880" cy="92808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E1EB375C-D480-F337-AD24-C753E7B539D5}"/>
              </a:ext>
            </a:extLst>
          </p:cNvPr>
          <p:cNvSpPr txBox="1"/>
          <p:nvPr/>
        </p:nvSpPr>
        <p:spPr>
          <a:xfrm>
            <a:off x="463061" y="1013138"/>
            <a:ext cx="11728939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2013 </a:t>
            </a: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  <a:p>
            <a:pPr marL="720000">
              <a:spcBef>
                <a:spcPts val="600"/>
              </a:spcBef>
            </a:pP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le 24 janvier 2013 : repas de début d’année Chez Jenny</a:t>
            </a:r>
          </a:p>
          <a:p>
            <a:pPr marL="720000" lvl="1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carrefour de l'air au musée de l’air et de l’espace du Bourget</a:t>
            </a:r>
          </a:p>
          <a:p>
            <a:pPr marL="720000" lvl="1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sortie de printemps en Alsace annulée faute de participants </a:t>
            </a:r>
          </a:p>
          <a:p>
            <a:pPr marL="720000" lvl="1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anniversaire de l'Aéroclub du Pays de Vannes </a:t>
            </a:r>
          </a:p>
          <a:p>
            <a:pPr marL="720000" lvl="1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Du 4 au 6 octobre : sortie d'automne en Provence avec visite d’Eurocopter, le Palais des Papes, les Baux de Provence</a:t>
            </a:r>
            <a:r>
              <a:rPr lang="fr-FR" sz="1400" dirty="0">
                <a:latin typeface="Comic Sans MS" panose="030F0702030302020204" pitchFamily="66" charset="0"/>
                <a:ea typeface="Times New Roman" panose="02020603050405020304" pitchFamily="18" charset="0"/>
              </a:rPr>
              <a:t>	</a:t>
            </a:r>
          </a:p>
          <a:p>
            <a:pPr marL="720000">
              <a:spcBef>
                <a:spcPts val="600"/>
              </a:spcBef>
              <a:buNone/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	depuis 2013 : distribution chaque année de calendrier Cominac aux adhérents </a:t>
            </a:r>
          </a:p>
          <a:p>
            <a:endParaRPr lang="fr-FR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2014</a:t>
            </a: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:	</a:t>
            </a:r>
          </a:p>
          <a:p>
            <a:pPr marL="719138">
              <a:spcBef>
                <a:spcPts val="600"/>
              </a:spcBef>
            </a:pP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le 23 janvier 2014 : repas de début d’année aux Noces de Jeannette</a:t>
            </a:r>
          </a:p>
          <a:p>
            <a:pPr marL="719138">
              <a:spcBef>
                <a:spcPts val="600"/>
              </a:spcBef>
            </a:pP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Le 15 mai 2014 : visite des Coulisses de la Tour Eiffel</a:t>
            </a:r>
          </a:p>
          <a:p>
            <a:pPr marL="719138">
              <a:spcBef>
                <a:spcPts val="600"/>
              </a:spcBef>
            </a:pP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Du 7 au 9 octobre, sortie en Bourgogne : Beaune, moutarderie Fallot, Tonnelier à Saint Romain </a:t>
            </a:r>
          </a:p>
          <a:p>
            <a:pPr marL="719138">
              <a:spcBef>
                <a:spcPts val="600"/>
              </a:spcBef>
            </a:pP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Déjeuner au restaurant Les Oliviers à Athis-Mons pour l’assemblée générale</a:t>
            </a:r>
          </a:p>
          <a:p>
            <a:pPr marL="719138"/>
            <a:endParaRPr lang="fr-FR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2015 </a:t>
            </a: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:	</a:t>
            </a:r>
          </a:p>
          <a:p>
            <a:pPr marL="719138">
              <a:spcBef>
                <a:spcPts val="600"/>
              </a:spcBef>
            </a:pP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le 24 janvier déjeuner de début d’année au Bouillon Racine</a:t>
            </a:r>
          </a:p>
          <a:p>
            <a:pPr marL="719138">
              <a:spcBef>
                <a:spcPts val="600"/>
              </a:spcBef>
            </a:pP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Le 29 mai, sortie de printemps : visite de musée </a:t>
            </a:r>
            <a:r>
              <a:rPr lang="fr-FR" sz="1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Aéroscopia</a:t>
            </a: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et chaine de montage A 350</a:t>
            </a:r>
          </a:p>
          <a:p>
            <a:pPr marL="719138" lvl="2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expositions au Carrefour de l'Air du Bourget, à La Ferté Alais, au forum des associations</a:t>
            </a:r>
          </a:p>
          <a:p>
            <a:pPr marL="719138" lvl="2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 21 au 25 septembre : sortie d'automne pour les 10 ans du Cominac à COMINAC en Ariège</a:t>
            </a:r>
          </a:p>
          <a:p>
            <a:pPr marL="719138" lvl="2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mise à jour de notre site internet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EAF527-9CBB-4075-F00A-D7872108F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670726" y="5258518"/>
            <a:ext cx="2414427" cy="14486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F003C7F-59F6-5DF5-1126-E243F5DF37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00643" y="2961637"/>
            <a:ext cx="1829671" cy="13722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7C5EC58-BA1D-5EC7-660E-7667E6D27F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17" y="2800331"/>
            <a:ext cx="1898332" cy="12573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3F08A9-3DA8-F8B6-E321-9C3A7F9F9A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223" y="4278873"/>
            <a:ext cx="1730057" cy="114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55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ACCC858C-4591-5253-AB71-FDD866505E15}"/>
              </a:ext>
            </a:extLst>
          </p:cNvPr>
          <p:cNvGrpSpPr/>
          <p:nvPr/>
        </p:nvGrpSpPr>
        <p:grpSpPr>
          <a:xfrm>
            <a:off x="0" y="12158"/>
            <a:ext cx="12192000" cy="6833684"/>
            <a:chOff x="0" y="12158"/>
            <a:chExt cx="12192000" cy="683368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DC7D84E-2A6D-8C4F-1E15-633DCF93B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58"/>
              <a:ext cx="12192000" cy="6833684"/>
            </a:xfrm>
            <a:prstGeom prst="rect">
              <a:avLst/>
            </a:prstGeom>
          </p:spPr>
        </p:pic>
        <p:pic>
          <p:nvPicPr>
            <p:cNvPr id="5" name="Image 5" descr="logo avec moteur">
              <a:extLst>
                <a:ext uri="{FF2B5EF4-FFF2-40B4-BE49-F238E27FC236}">
                  <a16:creationId xmlns:a16="http://schemas.microsoft.com/office/drawing/2014/main" id="{DFD53593-608F-8076-C516-45D8519A418A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10877940" y="238607"/>
              <a:ext cx="1046880" cy="92808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23D38FE-1811-FFAF-7994-8C9330FB467B}"/>
              </a:ext>
            </a:extLst>
          </p:cNvPr>
          <p:cNvSpPr txBox="1"/>
          <p:nvPr/>
        </p:nvSpPr>
        <p:spPr>
          <a:xfrm>
            <a:off x="551234" y="1233303"/>
            <a:ext cx="11089532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fr-FR" sz="14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2016 :	</a:t>
            </a:r>
          </a:p>
          <a:p>
            <a:pPr marL="719138" lvl="2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repas de début d'année le </a:t>
            </a: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27 janvier à la Brasserie </a:t>
            </a:r>
            <a:r>
              <a:rPr lang="fr-FR" sz="1400" dirty="0" err="1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Flo</a:t>
            </a:r>
            <a:endParaRPr lang="fr-FR" sz="14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138" lvl="2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expositions au Carrefour de l'Air du Bourget, </a:t>
            </a:r>
          </a:p>
          <a:p>
            <a:pPr marL="719138" lvl="2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meeting à La Ferté Alais, </a:t>
            </a:r>
          </a:p>
          <a:p>
            <a:pPr marL="719138" lvl="2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19 mai, sortie de printemps : visite de la Garde Républicaine</a:t>
            </a:r>
          </a:p>
          <a:p>
            <a:pPr marL="719138" lvl="2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présence au forum des associations de Paray Vieille Poste</a:t>
            </a:r>
          </a:p>
          <a:p>
            <a:pPr marL="719138" lvl="2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 27 au 30 septembre : sortie d'automne en Baie de Somme </a:t>
            </a:r>
          </a:p>
          <a:p>
            <a:pPr marL="719138" lvl="2">
              <a:spcBef>
                <a:spcPts val="600"/>
              </a:spcBef>
            </a:pPr>
            <a:endParaRPr lang="fr-FR" sz="140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2017 </a:t>
            </a: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  <a:p>
            <a:pPr marL="719138">
              <a:tabLst>
                <a:tab pos="273050" algn="l"/>
                <a:tab pos="360363" algn="l"/>
              </a:tabLst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repas de début d'année le 26 janvier au Procope</a:t>
            </a:r>
          </a:p>
          <a:p>
            <a:pPr marL="719138" lvl="4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exposition au Carrefour de l'Air du Bourget, du 31 mars au 2 Avril</a:t>
            </a:r>
          </a:p>
          <a:p>
            <a:pPr marL="719138" lvl="4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meeting à La Ferté Alais, les 3 et 4 Juin</a:t>
            </a:r>
          </a:p>
          <a:p>
            <a:pPr marL="719138" lvl="4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 13 au 16 septembre, sortie d'automne en Loire-Atlantique : visites entre Océan et Brière,</a:t>
            </a:r>
          </a:p>
          <a:p>
            <a:pPr marL="719138" lvl="4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paludier, chantier naval et Airbus, </a:t>
            </a:r>
          </a:p>
          <a:p>
            <a:pPr marL="719138" lvl="4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Novembre : exposition à la DGAC du 6 au 30 Novembre. </a:t>
            </a:r>
          </a:p>
          <a:p>
            <a:pPr marL="719138" lvl="4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Le film (sur l’histoire et les missions de l’OMN) a été apprécié par l’auditoire. </a:t>
            </a:r>
            <a:r>
              <a:rPr lang="fr-FR" sz="1400" dirty="0">
                <a:latin typeface="Comic Sans MS" panose="030F0702030302020204" pitchFamily="66" charset="0"/>
                <a:ea typeface="Times New Roman" panose="02020603050405020304" pitchFamily="18" charset="0"/>
              </a:rPr>
              <a:t>I</a:t>
            </a: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 est visible sur le site du COMINAC</a:t>
            </a:r>
          </a:p>
          <a:p>
            <a:pPr marL="719138" lvl="4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Repas de fin d’année chez JENNY le 8 décembre</a:t>
            </a:r>
          </a:p>
          <a:p>
            <a:pPr marL="0" lvl="2">
              <a:spcBef>
                <a:spcPts val="600"/>
              </a:spcBef>
            </a:pPr>
            <a:endParaRPr lang="fr-FR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3643877-8348-1B30-BAB0-5D2B368F6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71" y="2337941"/>
            <a:ext cx="1971434" cy="13093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867877-B15B-168A-3A5C-9AD52A3D2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947" y="2661768"/>
            <a:ext cx="1971433" cy="13093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D67FC94-3C5E-7481-30B9-510D227C2C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349" y="1253970"/>
            <a:ext cx="2210819" cy="124358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BEE772D-F06F-07CD-6A57-B05594527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1413" y="5655519"/>
            <a:ext cx="2129628" cy="11741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B67F437-2E03-472C-BA7D-22758DAA76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98" y="606756"/>
            <a:ext cx="2421771" cy="160849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739B541-E250-F5BC-C282-B45BE40249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492" y="4048043"/>
            <a:ext cx="1971433" cy="131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13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8F2EF-B594-B55C-0292-835367AED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94C2C12B-B870-3275-A775-3052CBE92727}"/>
              </a:ext>
            </a:extLst>
          </p:cNvPr>
          <p:cNvGrpSpPr/>
          <p:nvPr/>
        </p:nvGrpSpPr>
        <p:grpSpPr>
          <a:xfrm>
            <a:off x="0" y="12158"/>
            <a:ext cx="12192000" cy="6833684"/>
            <a:chOff x="0" y="12158"/>
            <a:chExt cx="12192000" cy="683368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05F92B5-94E8-5F24-9621-87DA1BA45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58"/>
              <a:ext cx="12192000" cy="6833684"/>
            </a:xfrm>
            <a:prstGeom prst="rect">
              <a:avLst/>
            </a:prstGeom>
          </p:spPr>
        </p:pic>
        <p:pic>
          <p:nvPicPr>
            <p:cNvPr id="5" name="Image 5" descr="logo avec moteur">
              <a:extLst>
                <a:ext uri="{FF2B5EF4-FFF2-40B4-BE49-F238E27FC236}">
                  <a16:creationId xmlns:a16="http://schemas.microsoft.com/office/drawing/2014/main" id="{82E53C50-C7E1-E6B8-20B1-21D7E076C1B5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10877940" y="238607"/>
              <a:ext cx="1046880" cy="92808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F56C990-C9F0-5264-51A0-A3B9277A61E6}"/>
              </a:ext>
            </a:extLst>
          </p:cNvPr>
          <p:cNvSpPr txBox="1"/>
          <p:nvPr/>
        </p:nvSpPr>
        <p:spPr>
          <a:xfrm>
            <a:off x="661189" y="841997"/>
            <a:ext cx="11530812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2018</a:t>
            </a: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:	</a:t>
            </a:r>
          </a:p>
          <a:p>
            <a:pPr marL="719138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Assemblée Générale à l’hôtel Mercure : à ne pas renouveler sauf toutes autres solutions épuisées  </a:t>
            </a:r>
          </a:p>
          <a:p>
            <a:pPr marL="719138" lvl="1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Forum Cité PN 5, 6 et 7 mars</a:t>
            </a:r>
          </a:p>
          <a:p>
            <a:pPr marL="719138" lvl="1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Carrefour de l’Air 14 et 15 avril </a:t>
            </a:r>
          </a:p>
          <a:p>
            <a:pPr marL="719138" lvl="1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Meeting de La Ferté Alais 19 et 20 mai</a:t>
            </a:r>
          </a:p>
          <a:p>
            <a:pPr marL="719138" lvl="1">
              <a:spcBef>
                <a:spcPts val="600"/>
              </a:spcBef>
            </a:pPr>
            <a:r>
              <a:rPr lang="fr-FR" sz="1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29 mai, sortie de printemps : annulée suite aux dysfonctionnements des transports</a:t>
            </a:r>
            <a:endParaRPr lang="fr-FR" sz="14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138" lvl="1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Meeting Les Ailes de Meaux 23 et 24 juin </a:t>
            </a:r>
          </a:p>
          <a:p>
            <a:pPr marL="719138" lvl="1">
              <a:spcBef>
                <a:spcPts val="600"/>
              </a:spcBef>
            </a:pPr>
            <a:r>
              <a:rPr lang="fr-FR" sz="1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 1 au 5 octobre, visite dans le Doubs : Besançon, horlogerie Vuillemin, Saline Royale</a:t>
            </a:r>
            <a:endParaRPr lang="fr-FR" sz="14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138" lvl="1">
              <a:spcBef>
                <a:spcPts val="600"/>
              </a:spcBef>
            </a:pPr>
            <a:r>
              <a:rPr lang="fr-FR" sz="1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Foire au Gras à Brive le 17 novembre</a:t>
            </a:r>
            <a:endParaRPr lang="fr-FR" sz="14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138" lvl="1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Forum d’Auteurs et d’Altitudes les 29 et 30 novembre à CDG </a:t>
            </a:r>
          </a:p>
          <a:p>
            <a:pPr marL="719138" lvl="1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Repas de fin d’année le 4 décembre au Petit Marguery suivi de</a:t>
            </a:r>
          </a:p>
          <a:p>
            <a:pPr marL="719138" lvl="1">
              <a:spcBef>
                <a:spcPts val="600"/>
              </a:spcBef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visite de la Manufacture des Gobelins</a:t>
            </a:r>
          </a:p>
          <a:p>
            <a:endParaRPr lang="fr-FR" sz="14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2019 </a:t>
            </a: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  <a:p>
            <a:pPr marL="719138" lvl="2">
              <a:spcBef>
                <a:spcPts val="600"/>
              </a:spcBef>
              <a:buSzPts val="1000"/>
              <a:tabLst>
                <a:tab pos="678180" algn="l"/>
              </a:tabLst>
            </a:pP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Sortie de Printemps le 16 mai : visite du musée de la Monnaie de Paris suivie d’un déjeuner au restaurant le Procope</a:t>
            </a:r>
            <a:endParaRPr lang="fr-FR" sz="1400" kern="100" dirty="0">
              <a:effectLst/>
              <a:latin typeface="Comic Sans MS" panose="030F0702030302020204" pitchFamily="66" charset="0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719138" lvl="2">
              <a:spcBef>
                <a:spcPts val="600"/>
              </a:spcBef>
              <a:buSzPts val="1000"/>
              <a:tabLst>
                <a:tab pos="678180" algn="l"/>
              </a:tabLst>
            </a:pP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Meeting de La Ferté Alais 8 et 9 juin</a:t>
            </a:r>
            <a:endParaRPr lang="fr-FR" sz="1400" kern="100" dirty="0">
              <a:effectLst/>
              <a:latin typeface="Comic Sans MS" panose="030F0702030302020204" pitchFamily="66" charset="0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719138" lvl="2">
              <a:spcBef>
                <a:spcPts val="600"/>
              </a:spcBef>
              <a:buSzPts val="1000"/>
              <a:tabLst>
                <a:tab pos="678180" algn="l"/>
              </a:tabLst>
            </a:pP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Sortie d’automne à Rochefort du 23 au 27 septembre : Corderie Royale, l’Hermione, </a:t>
            </a:r>
            <a:r>
              <a:rPr lang="fr-FR" sz="1400" kern="100" dirty="0" err="1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Stélia</a:t>
            </a: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 </a:t>
            </a:r>
            <a:r>
              <a:rPr lang="fr-FR" sz="1400" kern="100" dirty="0" err="1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Aérospace</a:t>
            </a: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, musée de l’Aéronautique Navale, La Rochelle et sa base sous-marine</a:t>
            </a:r>
            <a:endParaRPr lang="fr-FR" sz="1400" kern="100" dirty="0">
              <a:effectLst/>
              <a:latin typeface="Comic Sans MS" panose="030F0702030302020204" pitchFamily="66" charset="0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719138" lvl="2">
              <a:spcBef>
                <a:spcPts val="600"/>
              </a:spcBef>
              <a:buSzPts val="1000"/>
              <a:tabLst>
                <a:tab pos="678180" algn="l"/>
              </a:tabLst>
            </a:pP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Carrefour de l’Air les 28 et 29 </a:t>
            </a:r>
            <a:r>
              <a:rPr lang="fr-FR" sz="1400" kern="100" dirty="0"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s</a:t>
            </a: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eptembre</a:t>
            </a:r>
            <a:endParaRPr lang="fr-FR" sz="1400" kern="100" dirty="0">
              <a:effectLst/>
              <a:latin typeface="Comic Sans MS" panose="030F0702030302020204" pitchFamily="66" charset="0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719138" lvl="2">
              <a:spcBef>
                <a:spcPts val="600"/>
              </a:spcBef>
              <a:buSzPts val="1000"/>
              <a:tabLst>
                <a:tab pos="678180" algn="l"/>
              </a:tabLst>
            </a:pP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Repas de fin d’année le 3 décembre à l’Auberge du Moulin Vert</a:t>
            </a:r>
          </a:p>
          <a:p>
            <a:pPr marL="719138" lvl="2">
              <a:buSzPts val="1000"/>
              <a:tabLst>
                <a:tab pos="678180" algn="l"/>
              </a:tabLst>
            </a:pPr>
            <a:endParaRPr lang="fr-FR" sz="1400" kern="100" dirty="0">
              <a:latin typeface="Comic Sans MS" panose="030F0702030302020204" pitchFamily="66" charset="0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466725" lvl="2">
              <a:buSzPts val="1000"/>
              <a:tabLst>
                <a:tab pos="678180" algn="l"/>
              </a:tabLst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fin d’année 2019 a vu la dissolution du </a:t>
            </a:r>
            <a:r>
              <a:rPr lang="fr-FR" sz="1400" dirty="0" err="1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Snomac</a:t>
            </a: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1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>
              <a:spcBef>
                <a:spcPts val="600"/>
              </a:spcBef>
            </a:pPr>
            <a:endParaRPr lang="fr-FR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endParaRPr lang="fr-FR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endParaRPr lang="fr-FR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endParaRPr lang="fr-FR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8001392-6263-4483-1703-6FE65A52F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204" y="1451804"/>
            <a:ext cx="2371619" cy="15751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D732788-43E7-4288-405A-15FE51A049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521" y="3125247"/>
            <a:ext cx="2371619" cy="15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33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73345-D89B-52B8-6434-1D1B2152F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69F69F35-1A3B-6BA9-06AD-6816FE4140EC}"/>
              </a:ext>
            </a:extLst>
          </p:cNvPr>
          <p:cNvGrpSpPr/>
          <p:nvPr/>
        </p:nvGrpSpPr>
        <p:grpSpPr>
          <a:xfrm>
            <a:off x="0" y="24316"/>
            <a:ext cx="12192000" cy="6833684"/>
            <a:chOff x="0" y="12158"/>
            <a:chExt cx="12192000" cy="683368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24BFEFB-34E9-299B-E7F1-151417EFE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58"/>
              <a:ext cx="12192000" cy="6833684"/>
            </a:xfrm>
            <a:prstGeom prst="rect">
              <a:avLst/>
            </a:prstGeom>
          </p:spPr>
        </p:pic>
        <p:pic>
          <p:nvPicPr>
            <p:cNvPr id="5" name="Image 5" descr="logo avec moteur">
              <a:extLst>
                <a:ext uri="{FF2B5EF4-FFF2-40B4-BE49-F238E27FC236}">
                  <a16:creationId xmlns:a16="http://schemas.microsoft.com/office/drawing/2014/main" id="{7ADD92EB-D6C6-5B36-DAF5-25027F0DBC3A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10877940" y="238607"/>
              <a:ext cx="1046880" cy="92808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B05564D-68AF-4682-EBBC-99FA65F63B4D}"/>
              </a:ext>
            </a:extLst>
          </p:cNvPr>
          <p:cNvSpPr txBox="1"/>
          <p:nvPr/>
        </p:nvSpPr>
        <p:spPr>
          <a:xfrm>
            <a:off x="628314" y="885569"/>
            <a:ext cx="11728939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2020</a:t>
            </a: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:</a:t>
            </a:r>
          </a:p>
          <a:p>
            <a:pPr marL="719138"/>
            <a:r>
              <a:rPr lang="fr-FR" sz="14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Compte tenu des conditions sanitaires, aucune manifestation n’a eu lieu cette année</a:t>
            </a:r>
          </a:p>
          <a:p>
            <a:endParaRPr lang="fr-FR" sz="1400" dirty="0">
              <a:latin typeface="Comic Sans MS" panose="030F0702030302020204" pitchFamily="66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fr-FR" sz="1400" b="1" dirty="0">
                <a:latin typeface="Comic Sans MS" panose="030F0702030302020204" pitchFamily="66" charset="0"/>
                <a:ea typeface="NSimSun" panose="02010609030101010101" pitchFamily="49" charset="-122"/>
                <a:cs typeface="Times New Roman" panose="02020603050405020304" pitchFamily="18" charset="0"/>
              </a:rPr>
              <a:t>2021 :</a:t>
            </a:r>
            <a:endParaRPr lang="fr-FR" sz="14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719138">
              <a:spcBef>
                <a:spcPts val="600"/>
              </a:spcBef>
              <a:buNone/>
            </a:pP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Compte tenu des conditions sanitaires, nous avons repris avec prudence nos activités :</a:t>
            </a:r>
            <a:endParaRPr lang="fr-FR" sz="1400" kern="100" dirty="0">
              <a:effectLst/>
              <a:latin typeface="Comic Sans MS" panose="030F0702030302020204" pitchFamily="66" charset="0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719138" lvl="2">
              <a:spcBef>
                <a:spcPts val="600"/>
              </a:spcBef>
            </a:pP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Sortie d’automne le 19 octobre : visite du Musée des Arts Forains suivi d’un repas à l’Auberge Aveyronnaise</a:t>
            </a:r>
            <a:endParaRPr lang="fr-FR" sz="1400" kern="100" dirty="0">
              <a:effectLst/>
              <a:latin typeface="Comic Sans MS" panose="030F0702030302020204" pitchFamily="66" charset="0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719138" lvl="2">
              <a:spcBef>
                <a:spcPts val="600"/>
              </a:spcBef>
            </a:pP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Repas de fin d’année et St Eloi : le 1 décembre à la Brasserie Mollard</a:t>
            </a:r>
            <a:endParaRPr lang="fr-FR" sz="1400" kern="100" dirty="0">
              <a:effectLst/>
              <a:latin typeface="Comic Sans MS" panose="030F0702030302020204" pitchFamily="66" charset="0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0" lvl="1">
              <a:buSzPts val="1000"/>
              <a:tabLst>
                <a:tab pos="906780" algn="l"/>
              </a:tabLst>
            </a:pPr>
            <a:endParaRPr lang="fr-FR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2022 :</a:t>
            </a:r>
          </a:p>
          <a:p>
            <a:pPr marL="719138" lvl="1">
              <a:spcBef>
                <a:spcPts val="600"/>
              </a:spcBef>
              <a:buSzPts val="1000"/>
              <a:tabLst>
                <a:tab pos="906780" algn="l"/>
              </a:tabLst>
            </a:pPr>
            <a:r>
              <a:rPr lang="fr-FR" sz="1400" kern="100" dirty="0">
                <a:solidFill>
                  <a:srgbClr val="222222"/>
                </a:solidFill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Du 16 au 20 mai : sortie de printemps (Bordeaux)</a:t>
            </a:r>
            <a:endParaRPr lang="fr-FR" sz="1400" kern="100" dirty="0">
              <a:effectLst/>
              <a:latin typeface="Comic Sans MS" panose="030F0702030302020204" pitchFamily="66" charset="0"/>
              <a:ea typeface="NSimSun" panose="02010609030101010101" pitchFamily="49" charset="-122"/>
              <a:cs typeface="Symbol" panose="05050102010706020507" pitchFamily="18" charset="2"/>
            </a:endParaRPr>
          </a:p>
          <a:p>
            <a:pPr marL="719138" lvl="1">
              <a:spcBef>
                <a:spcPts val="600"/>
              </a:spcBef>
              <a:buSzPts val="1000"/>
              <a:tabLst>
                <a:tab pos="906780" algn="l"/>
              </a:tabLst>
            </a:pPr>
            <a:r>
              <a:rPr lang="fr-FR" sz="1400" kern="100" dirty="0">
                <a:solidFill>
                  <a:srgbClr val="222222"/>
                </a:solidFill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Les 4 et 5 juin : meeting la Ferté Alais</a:t>
            </a:r>
            <a:endParaRPr lang="fr-FR" sz="1400" kern="100" dirty="0">
              <a:effectLst/>
              <a:latin typeface="Comic Sans MS" panose="030F0702030302020204" pitchFamily="66" charset="0"/>
              <a:ea typeface="NSimSun" panose="02010609030101010101" pitchFamily="49" charset="-122"/>
              <a:cs typeface="Symbol" panose="05050102010706020507" pitchFamily="18" charset="2"/>
            </a:endParaRPr>
          </a:p>
          <a:p>
            <a:pPr marL="719138" lvl="1">
              <a:spcBef>
                <a:spcPts val="600"/>
              </a:spcBef>
              <a:buSzPts val="1000"/>
              <a:tabLst>
                <a:tab pos="906780" algn="l"/>
              </a:tabLst>
            </a:pPr>
            <a:r>
              <a:rPr lang="fr-FR" sz="1400" kern="100" dirty="0">
                <a:solidFill>
                  <a:srgbClr val="222222"/>
                </a:solidFill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Les 9 et 10 juillet : meeting de Meaux</a:t>
            </a:r>
            <a:endParaRPr lang="fr-FR" sz="1400" kern="100" dirty="0">
              <a:effectLst/>
              <a:latin typeface="Comic Sans MS" panose="030F0702030302020204" pitchFamily="66" charset="0"/>
              <a:ea typeface="NSimSun" panose="02010609030101010101" pitchFamily="49" charset="-122"/>
              <a:cs typeface="Symbol" panose="05050102010706020507" pitchFamily="18" charset="2"/>
            </a:endParaRPr>
          </a:p>
          <a:p>
            <a:pPr marL="719138" lvl="1">
              <a:spcBef>
                <a:spcPts val="600"/>
              </a:spcBef>
              <a:buSzPts val="1000"/>
              <a:tabLst>
                <a:tab pos="906780" algn="l"/>
              </a:tabLst>
            </a:pPr>
            <a:r>
              <a:rPr lang="fr-FR" sz="1400" kern="100" dirty="0">
                <a:solidFill>
                  <a:srgbClr val="222222"/>
                </a:solidFill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Arial" panose="020B0604020202020204" pitchFamily="34" charset="0"/>
              </a:rPr>
              <a:t>Le 1 décembre : repas de fin d’année et Saint-Eloi aux Noces de Jeannette</a:t>
            </a:r>
          </a:p>
          <a:p>
            <a:pPr marL="719138">
              <a:spcBef>
                <a:spcPts val="600"/>
              </a:spcBef>
              <a:buNone/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omic Sans MS" panose="030F0702030302020204" pitchFamily="66" charset="0"/>
              </a:rPr>
              <a:t>Cette année encore, nos activités ont été fortement impactées par les conditions générales.</a:t>
            </a:r>
            <a:endParaRPr lang="fr-FR" sz="14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719138">
              <a:spcBef>
                <a:spcPts val="600"/>
              </a:spcBef>
              <a:buNone/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omic Sans MS" panose="030F0702030302020204" pitchFamily="66" charset="0"/>
              </a:rPr>
              <a:t>Nous avons eu à traiter le déménagement de la Maison des Associations.</a:t>
            </a:r>
            <a:endParaRPr lang="fr-FR" sz="14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719138">
              <a:spcBef>
                <a:spcPts val="600"/>
              </a:spcBef>
              <a:buNone/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omic Sans MS" panose="030F0702030302020204" pitchFamily="66" charset="0"/>
              </a:rPr>
              <a:t>Après négociations avec les différents services de la Compagnie, nous avons réussi à maintenir notre activité à Orly au sein de la Direction de la Maintenance.</a:t>
            </a:r>
            <a:endParaRPr lang="fr-FR" sz="14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719138">
              <a:spcBef>
                <a:spcPts val="600"/>
              </a:spcBef>
              <a:buNone/>
            </a:pPr>
            <a:r>
              <a:rPr lang="fr-F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omic Sans MS" panose="030F0702030302020204" pitchFamily="66" charset="0"/>
              </a:rPr>
              <a:t>Les conditions d’accès sont plus strictes qu’aux Sheds, nous ne pourrons donc vous recevoir dans notre local et nous ne pourrons pas utiliser d’espace pour nos assemblées générales.</a:t>
            </a:r>
            <a:endParaRPr lang="fr-FR" sz="14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719138">
              <a:spcBef>
                <a:spcPts val="600"/>
              </a:spcBef>
            </a:pPr>
            <a:r>
              <a:rPr lang="fr-FR" sz="14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omic Sans MS" panose="030F0702030302020204" pitchFamily="66" charset="0"/>
              </a:rPr>
              <a:t>Cette situation nous amène à trouver des établissements hors site Compagnie pouvant nous permettre de tenir nos assemblées.</a:t>
            </a:r>
          </a:p>
          <a:p>
            <a:pPr marL="0" lvl="1">
              <a:buSzPts val="1000"/>
              <a:tabLst>
                <a:tab pos="906780" algn="l"/>
              </a:tabLst>
            </a:pPr>
            <a:endParaRPr lang="fr-FR" sz="1400" kern="100" dirty="0">
              <a:effectLst/>
              <a:latin typeface="Comic Sans MS" panose="030F0702030302020204" pitchFamily="66" charset="0"/>
              <a:ea typeface="NSimSun" panose="02010609030101010101" pitchFamily="49" charset="-122"/>
              <a:cs typeface="Symbol" panose="05050102010706020507" pitchFamily="18" charset="2"/>
            </a:endParaRPr>
          </a:p>
          <a:p>
            <a:endParaRPr lang="fr-FR" sz="14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163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E0EA3-6F00-5902-DDE7-E7313CA63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66AB40D1-7754-38A2-6430-72837B345DB9}"/>
              </a:ext>
            </a:extLst>
          </p:cNvPr>
          <p:cNvGrpSpPr/>
          <p:nvPr/>
        </p:nvGrpSpPr>
        <p:grpSpPr>
          <a:xfrm>
            <a:off x="0" y="12158"/>
            <a:ext cx="12192000" cy="6833684"/>
            <a:chOff x="0" y="12158"/>
            <a:chExt cx="12192000" cy="683368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FBC2972-5CD2-85C6-5717-DD9CD2BAC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158"/>
              <a:ext cx="12192000" cy="6833684"/>
            </a:xfrm>
            <a:prstGeom prst="rect">
              <a:avLst/>
            </a:prstGeom>
          </p:spPr>
        </p:pic>
        <p:pic>
          <p:nvPicPr>
            <p:cNvPr id="5" name="Image 5" descr="logo avec moteur">
              <a:extLst>
                <a:ext uri="{FF2B5EF4-FFF2-40B4-BE49-F238E27FC236}">
                  <a16:creationId xmlns:a16="http://schemas.microsoft.com/office/drawing/2014/main" id="{4DAD325C-A909-1AA7-813F-E1636587F95A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10877940" y="238607"/>
              <a:ext cx="1046880" cy="92808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D512BFE7-01FE-FB1B-E234-A3A155866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672" y="1166687"/>
            <a:ext cx="11025554" cy="5564853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2023 : </a:t>
            </a:r>
            <a:b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27 et 28 mai : meeting de La Ferté Alais</a:t>
            </a:r>
            <a:b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Lucida Sans" panose="020B0602030504020204" pitchFamily="34" charset="0"/>
              </a:rPr>
            </a:b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Lucida Sans" panose="020B0602030504020204" pitchFamily="34" charset="0"/>
              </a:rPr>
              <a:t>	</a:t>
            </a: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9 et 10 septembre : meeting de Melun</a:t>
            </a:r>
            <a:br>
              <a:rPr lang="fr-FR" sz="1400" kern="100" dirty="0"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</a:br>
            <a:r>
              <a:rPr lang="fr-FR" sz="1400" kern="100" dirty="0"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	Du 2 au 7 octobre séjour en Touraine, visite des châteaux de la Loire : Cheverny, Chambord, Blois, </a:t>
            </a:r>
            <a:r>
              <a:rPr lang="fr-FR" sz="1400" kern="100" dirty="0" err="1"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Villesavin</a:t>
            </a:r>
            <a:r>
              <a:rPr lang="fr-FR" sz="1400" kern="100" dirty="0"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, Chaumont 	sur Loire</a:t>
            </a:r>
            <a:b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</a:b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	</a:t>
            </a:r>
            <a: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le 8 décembre : repas de fin d’année à l’Auberge Aveyronnaise</a:t>
            </a:r>
            <a:b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2024 : </a:t>
            </a:r>
            <a:b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18 et 19 mai : meeting de La Ferté Alais</a:t>
            </a:r>
            <a:b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</a:b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	29 mai : sortie de printemps visite guidée à la Cinémathèque Française</a:t>
            </a:r>
            <a:b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</a:b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	14 et 15 septembre : meeting de Melun</a:t>
            </a:r>
            <a:b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Lucida Sans" panose="020B0602030504020204" pitchFamily="34" charset="0"/>
              </a:rPr>
            </a:b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Lucida Sans" panose="020B0602030504020204" pitchFamily="34" charset="0"/>
              </a:rPr>
              <a:t>	</a:t>
            </a: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Du 7 au 11 octobre,</a:t>
            </a:r>
            <a:r>
              <a:rPr lang="fr-FR" sz="1400" kern="100" dirty="0"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 sortie d’automne à Mulhouse : visite du musée national de l’Automobile, la Cité du Train, musée 	Electropolis, musée de l’impression sur étoffes</a:t>
            </a:r>
            <a:b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</a:b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	</a:t>
            </a: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Arial" panose="020B0604020202020204" pitchFamily="34" charset="0"/>
              </a:rPr>
              <a:t>Le 6 décembre : repas de fin d’année et Saint-Eloi aux Noces de Jeannette</a:t>
            </a:r>
            <a:b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Arial" panose="020B0604020202020204" pitchFamily="34" charset="0"/>
              </a:rPr>
            </a:br>
            <a:b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2025:  	</a:t>
            </a:r>
            <a:b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fr-FR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Le 21 mai : sortie de printemps musée de la Poste</a:t>
            </a:r>
            <a:b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Symbol" panose="05050102010706020507" pitchFamily="18" charset="2"/>
              </a:rPr>
            </a:b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Symbol" panose="05050102010706020507" pitchFamily="18" charset="2"/>
              </a:rPr>
              <a:t>	</a:t>
            </a: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Les 7 et 8 juin 2025 : meeting la Ferté Alais</a:t>
            </a:r>
            <a:b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Symbol" panose="05050102010706020507" pitchFamily="18" charset="2"/>
              </a:rPr>
            </a:b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Symbol" panose="05050102010706020507" pitchFamily="18" charset="2"/>
              </a:rPr>
              <a:t>	</a:t>
            </a: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Les 5 et 6 juillet 2025 : meeting de Meaux</a:t>
            </a:r>
            <a:b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Symbol" panose="05050102010706020507" pitchFamily="18" charset="2"/>
              </a:rPr>
            </a:b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Symbol" panose="05050102010706020507" pitchFamily="18" charset="2"/>
              </a:rPr>
              <a:t>	</a:t>
            </a:r>
            <a:r>
              <a:rPr lang="fr-FR" sz="1400" kern="100" dirty="0">
                <a:latin typeface="Comic Sans MS" panose="030F0702030302020204" pitchFamily="66" charset="0"/>
                <a:ea typeface="NSimSun" panose="02010609030101010101" pitchFamily="49" charset="-122"/>
                <a:cs typeface="Symbol" panose="05050102010706020507" pitchFamily="18" charset="2"/>
              </a:rPr>
              <a:t>Du</a:t>
            </a: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 6 au 10 octobre 2025 : sortie d’automne à Limoges</a:t>
            </a:r>
            <a:b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Symbol" panose="05050102010706020507" pitchFamily="18" charset="2"/>
              </a:rPr>
            </a:b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Symbol" panose="05050102010706020507" pitchFamily="18" charset="2"/>
              </a:rPr>
              <a:t>	</a:t>
            </a: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Arial" panose="020B0604020202020204" pitchFamily="34" charset="0"/>
              </a:rPr>
              <a:t>Le 1 décembre 2025 : repas de fin d’année </a:t>
            </a:r>
            <a:b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Symbol" panose="05050102010706020507" pitchFamily="18" charset="2"/>
              </a:rPr>
            </a:br>
            <a:br>
              <a:rPr lang="fr-FR" sz="14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Comic Sans MS" panose="030F0702030302020204" pitchFamily="66" charset="0"/>
              </a:rPr>
              <a:t>	</a:t>
            </a:r>
            <a:br>
              <a:rPr lang="fr-FR" sz="1400" kern="100" dirty="0">
                <a:effectLst/>
                <a:latin typeface="Comic Sans MS" panose="030F0702030302020204" pitchFamily="66" charset="0"/>
                <a:ea typeface="NSimSun" panose="02010609030101010101" pitchFamily="49" charset="-122"/>
                <a:cs typeface="Lucida Sans" panose="020B0602030504020204" pitchFamily="34" charset="0"/>
              </a:rPr>
            </a:br>
            <a:endParaRPr lang="fr-FR" sz="1400" dirty="0">
              <a:latin typeface="Comic Sans MS" panose="030F0702030302020204" pitchFamily="66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F976484-F27B-42E5-6DE6-681150AEAA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581" y="2106202"/>
            <a:ext cx="2180278" cy="14480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05ABD00-26A6-752D-CB75-7AF781E56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684" y="3799565"/>
            <a:ext cx="2090542" cy="1388494"/>
          </a:xfrm>
          <a:prstGeom prst="rect">
            <a:avLst/>
          </a:prstGeom>
        </p:spPr>
      </p:pic>
      <p:pic>
        <p:nvPicPr>
          <p:cNvPr id="10" name="Machine à vapeur Electropolis">
            <a:hlinkClick r:id="" action="ppaction://media"/>
            <a:extLst>
              <a:ext uri="{FF2B5EF4-FFF2-40B4-BE49-F238E27FC236}">
                <a16:creationId xmlns:a16="http://schemas.microsoft.com/office/drawing/2014/main" id="{64929787-48CC-0750-D7C7-AC36177C39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94018" y="4243218"/>
            <a:ext cx="2783126" cy="14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0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1417</Words>
  <Application>Microsoft Office PowerPoint</Application>
  <PresentationFormat>Grand écran</PresentationFormat>
  <Paragraphs>125</Paragraphs>
  <Slides>8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Comic Sans MS</vt:lpstr>
      <vt:lpstr>Times New Roman</vt:lpstr>
      <vt:lpstr>Thème Office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2023 :   27 et 28 mai : meeting de La Ferté Alais  9 et 10 septembre : meeting de Melun  Du 2 au 7 octobre séjour en Touraine, visite des châteaux de la Loire : Cheverny, Chambord, Blois, Villesavin, Chaumont  sur Loire  le 8 décembre : repas de fin d’année à l’Auberge Aveyronnaise  2024 :   18 et 19 mai : meeting de La Ferté Alais  29 mai : sortie de printemps visite guidée à la Cinémathèque Française  14 et 15 septembre : meeting de Melun  Du 7 au 11 octobre, sortie d’automne à Mulhouse : visite du musée national de l’Automobile, la Cité du Train, musée  Electropolis, musée de l’impression sur étoffes  Le 6 décembre : repas de fin d’année et Saint-Eloi aux Noces de Jeannette  2025:     Le 21 mai : sortie de printemps musée de la Poste  Les 7 et 8 juin 2025 : meeting la Ferté Alais  Les 5 et 6 juillet 2025 : meeting de Meaux  Du 6 au 10 octobre 2025 : sortie d’automne à Limoges  Le 1 décembre 2025 : repas de fin d’année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Association COMINAC</dc:creator>
  <cp:lastModifiedBy>Association COMINAC</cp:lastModifiedBy>
  <cp:revision>18</cp:revision>
  <dcterms:created xsi:type="dcterms:W3CDTF">2025-05-06T15:17:56Z</dcterms:created>
  <dcterms:modified xsi:type="dcterms:W3CDTF">2026-05-11T08:57:56Z</dcterms:modified>
</cp:coreProperties>
</file>